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2"/>
  </p:notesMasterIdLst>
  <p:handoutMasterIdLst>
    <p:handoutMasterId r:id="rId13"/>
  </p:handoutMasterIdLst>
  <p:sldIdLst>
    <p:sldId id="307" r:id="rId2"/>
    <p:sldId id="308" r:id="rId3"/>
    <p:sldId id="297" r:id="rId4"/>
    <p:sldId id="257" r:id="rId5"/>
    <p:sldId id="304" r:id="rId6"/>
    <p:sldId id="258" r:id="rId7"/>
    <p:sldId id="259" r:id="rId8"/>
    <p:sldId id="305" r:id="rId9"/>
    <p:sldId id="301" r:id="rId10"/>
    <p:sldId id="302" r:id="rId11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74CD8-2FA2-46D9-B9FD-4920222B7C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284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DCC7-B360-44DC-8BE5-8757255FD2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53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B5DC18-C315-8619-5117-04F34A4BC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9847A6D-2235-9812-7FD1-1BAD6896B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BABC22-FBAC-7A67-5924-B2F23EB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100E3F-625B-0DFE-FEBF-3C7C19FD3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0518EA-9C17-4307-B7F6-6877E4EBB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055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345D34-E82F-B0A0-6D1A-00454CE1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6F6B7F3-5F58-F7D7-2E04-B7F052B3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C1DA71-0DAE-79F7-87B3-4F4C5B19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A0F2AE-E030-2A01-EA6B-CC2B7AFA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7B2171-7C6E-CB13-4821-481BF277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40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1AC54AB-EFB6-695A-6106-2D99C3713F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4580DE-B760-AB83-C5DE-F84FD98E5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C40243-688C-8EED-F83E-AF2398C2C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635F16A-DF1B-2076-ACF6-21E68454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04E0BE-A85C-087F-A65F-0D8ABB34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316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4E116F-6FCA-83BD-335E-070C24AA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3B9214-E39E-D793-D99B-76BA3CD25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A81A70B-6EFE-BB07-C5DA-B5499EEB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167888C-B4E4-B25F-F4B9-CAEB58B6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881B17-9BD1-203B-7606-4E9395576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497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3B43-F6BF-BA60-1949-043BE355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A7B31A9-7DD0-3C79-54F9-4210C8D60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B440F2-CF4F-0AEE-8950-D64E2C7C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18573C5-3B2A-50AF-4578-A6D38E30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6A3071E-339E-7020-3C3D-7A88769E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952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2603A4-93C8-E69A-D26E-70DDFF13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A1180-C6CB-35D7-09F8-E65BC48CB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BBBB790-A61A-2B40-2A4D-CBEFFD2F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8E4CD04-2EE7-BF30-1474-10956743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DBE0965-5B63-62E8-53CE-FAB6133BA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F11FEE8-985F-3F9E-74C3-5EE0622C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265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E146F1-9C93-B39D-C18E-64451CC54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C0589D-0A2D-8DDA-CA38-D7B568AD1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BA24DD8-3FA1-A4EB-D81A-F1EE14FEF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C59BD2F-16E1-BCAA-1FE8-73C5C102B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828B042-B577-9F4F-C5CC-00F19C431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C9EC76C-563D-4902-D91A-FC1B9978E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904360B-3938-475E-DDAD-6297CA2A5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C996458E-A4E0-4F87-32E5-97304C464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95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62762C-89FF-6EC3-61A2-382B5EA7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A17D57C-D926-E075-FDCA-7B18BEB5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A59894-F52E-2137-A21D-5A4D26737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9F556E8-0152-2D82-9ED8-466BF781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54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C3D353D-C019-D660-AAC6-1D79307F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ED8ED4-449C-F0C1-E6B0-7BC072CE8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D79549F-7ACA-BCB1-06F5-F62D84A6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97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A0FAC7-6D60-3C62-8098-847D60FA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B68C452-8271-59D7-355E-C19A18B32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1F16984-2F5C-8225-4879-2EF06ECB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15F3DE3-8838-DB1E-F515-5E271AE69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5F775E2-3DD9-CCD5-0473-E93B6B8F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A0178B-E8D4-E943-A2A1-4C57C5668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977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21AAEA-B5DA-54EC-1C1B-99B8CF1B6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5AE7150-1AAE-2C36-D55A-5064549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E3D4672-F07F-C713-65AD-3A9BE3816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713C90F-0EB3-975A-6A67-42AC5B2A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25BF44-A271-FAD8-461A-6AD7DCE18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E9392-FCDE-3345-6503-632DF070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940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B355550-BDE5-43E3-44AB-FC6344663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8DE907C-2AD4-FFD8-F1F3-3C084BC45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16F9C8A-5EA1-F5F7-4EE7-76496A5AD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3EDCB7-9A15-6522-B04C-AE97A6CD52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B59B3C8-5107-96BB-5982-6B38BBF8C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523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4462" y="944787"/>
            <a:ext cx="8915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Technology for Ornamental Crops, MAP and Landscaping </a:t>
            </a:r>
            <a:endParaRPr lang="en-US" sz="240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lnSpc>
                <a:spcPct val="200000"/>
              </a:lnSpc>
            </a:pPr>
            <a:r>
              <a:rPr lang="en-US" sz="24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Course Code- </a:t>
            </a:r>
            <a:r>
              <a:rPr lang="en-US" sz="2400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151401" y="4038600"/>
            <a:ext cx="5254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 smtClean="0">
                <a:latin typeface="Cambria" panose="02040503050406030204" pitchFamily="18" charset="0"/>
              </a:rPr>
              <a:t>Presented By- </a:t>
            </a:r>
            <a:r>
              <a:rPr lang="en-IN" sz="2400" dirty="0" err="1" smtClean="0">
                <a:latin typeface="Cambria" panose="02040503050406030204" pitchFamily="18" charset="0"/>
              </a:rPr>
              <a:t>Dr</a:t>
            </a:r>
            <a:r>
              <a:rPr lang="en-IN" sz="2400" dirty="0" err="1">
                <a:latin typeface="Cambria" panose="02040503050406030204" pitchFamily="18" charset="0"/>
              </a:rPr>
              <a:t>.</a:t>
            </a:r>
            <a:r>
              <a:rPr lang="en-IN" sz="2400" dirty="0">
                <a:latin typeface="Cambria" panose="02040503050406030204" pitchFamily="18" charset="0"/>
              </a:rPr>
              <a:t> Mahendra  Kr. </a:t>
            </a:r>
            <a:r>
              <a:rPr lang="en-IN" sz="2400" dirty="0" err="1">
                <a:latin typeface="Cambria" panose="02040503050406030204" pitchFamily="18" charset="0"/>
              </a:rPr>
              <a:t>Yadav</a:t>
            </a:r>
            <a:r>
              <a:rPr lang="en-IN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7861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81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339968" y="479705"/>
            <a:ext cx="8839200" cy="188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Yield  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Herbage                           :          20 - 30 t/ha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Oil: First year                   :          25 kg/ha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Second year onwards       :          80 - 100 kg/ha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45830" y="2468030"/>
            <a:ext cx="6934200" cy="1889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Rainfed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condition: 80-100 kg of oil /year /ha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Irrigated condition; 150 -200 kg of oil /year /ha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Oil is extracted by steam distillation method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Oil constituents: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Citral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: 80-85%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477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328746"/>
            <a:ext cx="91439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Identify </a:t>
            </a:r>
            <a:r>
              <a:rPr lang="en-US" sz="2400" dirty="0">
                <a:latin typeface="Cambria" panose="02040503050406030204" pitchFamily="18" charset="0"/>
              </a:rPr>
              <a:t>different types of ornamental and medicinal crops.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Examine </a:t>
            </a:r>
            <a:r>
              <a:rPr lang="en-US" sz="2400" dirty="0">
                <a:latin typeface="Cambria" panose="02040503050406030204" pitchFamily="18" charset="0"/>
              </a:rPr>
              <a:t>various principles of landscaping, uses of landscape trees, shrubs and climbers, production technology of important ornamental crops, etc.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Determine </a:t>
            </a:r>
            <a:r>
              <a:rPr lang="en-US" sz="2400" dirty="0">
                <a:latin typeface="Cambria" panose="02040503050406030204" pitchFamily="18" charset="0"/>
              </a:rPr>
              <a:t>about Demonstrate various Package of practices for loose flowers and their transportation, storage house and required condition for cut and loose flower.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Construct </a:t>
            </a:r>
            <a:r>
              <a:rPr lang="en-US" sz="2400" dirty="0">
                <a:latin typeface="Cambria" panose="02040503050406030204" pitchFamily="18" charset="0"/>
              </a:rPr>
              <a:t>about the various problems with the production technology of medicinal and aromatic plants.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mbria" panose="02040503050406030204" pitchFamily="18" charset="0"/>
              </a:rPr>
              <a:t>Importance </a:t>
            </a:r>
            <a:r>
              <a:rPr lang="en-US" sz="2400" dirty="0">
                <a:latin typeface="Cambria" panose="02040503050406030204" pitchFamily="18" charset="0"/>
              </a:rPr>
              <a:t>of Processing and value addition in ornamental crops and MAPs produce. </a:t>
            </a:r>
          </a:p>
          <a:p>
            <a:r>
              <a:rPr lang="en-US" sz="20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-13381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5098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lc="http://schemas.openxmlformats.org/drawingml/2006/lockedCanvas" xmlns:a16="http://schemas.microsoft.com/office/drawing/2014/main" xmlns="" id="{3D43E2BD-1071-FF5A-8975-867F6BD672F3}"/>
              </a:ext>
            </a:extLst>
          </p:cNvPr>
          <p:cNvSpPr/>
          <p:nvPr/>
        </p:nvSpPr>
        <p:spPr>
          <a:xfrm flipH="1">
            <a:off x="-2" y="6400800"/>
            <a:ext cx="9143999" cy="4572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4352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1319475"/>
            <a:ext cx="9143999" cy="523220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Production technology of </a:t>
            </a:r>
            <a:r>
              <a:rPr lang="en-US" sz="2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Lemongrass</a:t>
            </a: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259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52167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2" name="Rectangle 1"/>
          <p:cNvSpPr/>
          <p:nvPr/>
        </p:nvSpPr>
        <p:spPr>
          <a:xfrm>
            <a:off x="222568" y="337877"/>
            <a:ext cx="78485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Botanical Name            :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Cymbopogon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flexuosus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Cymbopogon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citrutus</a:t>
            </a:r>
            <a:endParaRPr lang="en-U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                   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Graminae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Chromosome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No.          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2n=40,60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                            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</a:t>
            </a:r>
          </a:p>
        </p:txBody>
      </p:sp>
      <p:sp>
        <p:nvSpPr>
          <p:cNvPr id="4" name="Rectangle 3"/>
          <p:cNvSpPr/>
          <p:nvPr/>
        </p:nvSpPr>
        <p:spPr>
          <a:xfrm>
            <a:off x="5483383" y="1014444"/>
            <a:ext cx="312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Plant Part use –Leaves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66"/>
            <a:ext cx="7391400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technology of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Lemongrass</a:t>
            </a:r>
            <a:r>
              <a:rPr lang="en-US" dirty="0" smtClean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2141178"/>
            <a:ext cx="3469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Three types of lemon grasses viz. 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152399" y="2444731"/>
            <a:ext cx="88392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East Indian lemongrass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(C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flexuosus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):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flexuosus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grown commercially in Kerala and nearby adjacent state, its oil is popularly known as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"Cochin oil"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as it is shipped mainly through Cochin port. 90% oil is exported.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2. West Indian lemon grass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(C. citrates):Origin-Malaysia/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Shrilanka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cultivated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in West Indies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and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3. Jammu lemongrass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(C.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pendulus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India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is annually producing nearly 1000 MT per year while the world demand is much more. Annually, we are exporting lemon grass oil in a tube of about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5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crores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Our country is facing a critical competition from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Gautemaja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 the International market.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0" y="0"/>
            <a:ext cx="1295399" cy="457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585" y="685800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Uses of Lemon Grass: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The chief constituent of the oil is the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citral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It is the starting material for the preparation of important ionone viz. A – Ionone, used in flavors, cosmetics and perfume and P – Ionone- used in the manufacture of synthetic vitamin A.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Oil has bactericidal, insect repellent and medicinal uses.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The spent grass is a source of good cattie feed and can be converted into good silage.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Spent grasses are also useful for the manufacture of card boards and papers or as fuel.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In culinary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flavouring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alcoholic &amp; non-alcoholic beverages, frozen dairy dessert, candy, baked foods, gelatins &amp; pudding, meat &amp; meat products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Use in preparation of soap and detergent making</a:t>
            </a:r>
          </a:p>
        </p:txBody>
      </p:sp>
    </p:spTree>
    <p:extLst>
      <p:ext uri="{BB962C8B-B14F-4D97-AF65-F5344CB8AC3E}">
        <p14:creationId xmlns:p14="http://schemas.microsoft.com/office/powerpoint/2010/main" val="371832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75533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152400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grown from poor soils, in the hill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slopes.Sandy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loam with abundant organic matter with a pH of 6.0 is found suitable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Climate: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Tropical plant. The plants are hardy and grow under a variety of conditions. The most ideal conditions are a warm and humid climate with, plenty of sunshine and rainfall of 250-280 cm per annum, uniformly distributed. Day temp. 25-30oC is optimum for good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76199" y="4055283"/>
            <a:ext cx="8991600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Varieties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OD-19, OD-408, RRL-39,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Pragathi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Praman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CKP-25, Krishna and Cauvery are popularly cultivated.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0" y="0"/>
            <a:ext cx="761999" cy="381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199" y="609600"/>
            <a:ext cx="8991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 of Propagation: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seeds, slips. Slip propagation is better in Andhra Pradesh. Seed propagation covers larger area.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Seed propagation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Nursery: Seeds are formed in November – December. Seeds are collected in January – February. Seeds are sown at 10 kg per 25 cents nursery per ha. Nursery beds are prepared and sowing is done during April – May. After sowing nursery beds are lightly irrigated.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Seedlings will be ready in 60-75 days when hey attain 5-7 leaf stage and height of 12-15 cm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Slips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Mature clump is divided. Slips are treated for rooting. Rooted slips are used for propagation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5169" y="228600"/>
            <a:ext cx="8915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Time of Planting and Spacing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The land is cleared of the underground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vegetations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and pits of 5 cm cube are made. Splits from old clumps can also be used for propagations. Layout: Ridges &amp; furrow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Season: June-July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Spacing :60x45 cm.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Place 2-3 slips per hill 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81000" y="3552587"/>
            <a:ext cx="4572000" cy="1421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Manures and fertilizers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20-25t/ha FYM,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100:50:50 NPK kg/ha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4974579"/>
            <a:ext cx="8727831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Irrigation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in low rainfall area one day interval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upto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 month after planting and then 7-10 days interval.</a:t>
            </a:r>
          </a:p>
        </p:txBody>
      </p:sp>
    </p:spTree>
    <p:extLst>
      <p:ext uri="{BB962C8B-B14F-4D97-AF65-F5344CB8AC3E}">
        <p14:creationId xmlns:p14="http://schemas.microsoft.com/office/powerpoint/2010/main" val="370744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60" y="0"/>
            <a:ext cx="1499939" cy="304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1368" y="31444"/>
            <a:ext cx="91439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Weeding: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 hoeing and weeding are done as and when required.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0" y="6235547"/>
            <a:ext cx="9143999" cy="6224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smtClean="0"/>
              <a:t>B.Sc. (Ag.) IV Sem.         (</a:t>
            </a:r>
            <a:r>
              <a:rPr lang="en-US" dirty="0"/>
              <a:t>Production Technology for Ornamental Crops, MAP and Landscaping</a:t>
            </a:r>
            <a:r>
              <a:rPr lang="en-IN" dirty="0" smtClean="0"/>
              <a:t>)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187569" y="3890225"/>
            <a:ext cx="8991599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 protection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Pests and diseases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general, pests and diseases may not affect the plant. If there is any sucking pest spray Methyl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demeton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EC or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Dimethoate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EC 1 ml/lit. For caterpillars spray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Phosalone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EC 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168" y="833872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Harvesting: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 the leaves first at 90 days after planting and thereafter 75 - 90 days interval.  Cut the bush by leaving 10 - 15 cm above the ground level and 5-6 cuttings can be taken in a year. Depending upon the soil and climatic conditions, the crop can be retained in like field for 5 to 6 years.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Oil is extracted either by water or steam distillation method. Oil recovery 0.2 - 0.3 %.</a:t>
            </a:r>
          </a:p>
        </p:txBody>
      </p:sp>
    </p:spTree>
    <p:extLst>
      <p:ext uri="{BB962C8B-B14F-4D97-AF65-F5344CB8AC3E}">
        <p14:creationId xmlns:p14="http://schemas.microsoft.com/office/powerpoint/2010/main" val="236695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</TotalTime>
  <Words>1050</Words>
  <Application>Microsoft Office PowerPoint</Application>
  <PresentationFormat>On-screen Show (4:3)</PresentationFormat>
  <Paragraphs>72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Nisha Nitharwal</dc:creator>
  <cp:lastModifiedBy>Mahendra</cp:lastModifiedBy>
  <cp:revision>237</cp:revision>
  <cp:lastPrinted>2024-02-10T08:58:42Z</cp:lastPrinted>
  <dcterms:created xsi:type="dcterms:W3CDTF">2019-11-14T04:58:58Z</dcterms:created>
  <dcterms:modified xsi:type="dcterms:W3CDTF">2024-04-17T08:32:11Z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2019-11-14T00:00:00Z</vt:filetime>
  </property>
</Properties>
</file>